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5"/>
  </p:notesMasterIdLst>
  <p:sldIdLst>
    <p:sldId id="272" r:id="rId2"/>
    <p:sldId id="326" r:id="rId3"/>
    <p:sldId id="276" r:id="rId4"/>
    <p:sldId id="286" r:id="rId5"/>
    <p:sldId id="278" r:id="rId6"/>
    <p:sldId id="287" r:id="rId7"/>
    <p:sldId id="289" r:id="rId8"/>
    <p:sldId id="288" r:id="rId9"/>
    <p:sldId id="291" r:id="rId10"/>
    <p:sldId id="320" r:id="rId11"/>
    <p:sldId id="321" r:id="rId12"/>
    <p:sldId id="323" r:id="rId13"/>
    <p:sldId id="32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0680"/>
    <a:srgbClr val="C6F5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30" autoAdjust="0"/>
  </p:normalViewPr>
  <p:slideViewPr>
    <p:cSldViewPr>
      <p:cViewPr>
        <p:scale>
          <a:sx n="70" d="100"/>
          <a:sy n="70" d="100"/>
        </p:scale>
        <p:origin x="-1386" y="-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6DA58-2C7A-48FD-9A69-99E781997F54}" type="datetimeFigureOut">
              <a:rPr lang="es-MX" smtClean="0"/>
              <a:t>07/10/2013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7D4D7-B624-4DE5-9B2D-B0D8F7FE8F4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541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75F9F8-B735-4CF1-8937-07840FF4A9CD}" type="datetimeFigureOut">
              <a:rPr lang="es-MX">
                <a:solidFill>
                  <a:prstClr val="black"/>
                </a:solidFill>
              </a:rPr>
              <a:pPr>
                <a:defRPr/>
              </a:pPr>
              <a:t>07/10/2013</a:t>
            </a:fld>
            <a:endParaRPr lang="es-MX">
              <a:solidFill>
                <a:prstClr val="black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7417FBC-A728-4390-85D1-3D77606AD328}" type="slidenum">
              <a:rPr lang="es-MX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MX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31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26A24B-42D7-48F7-9138-9A0DD3A7AE1C}" type="datetimeFigureOut">
              <a:rPr lang="es-MX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07/10/2013</a:t>
            </a:fld>
            <a:endParaRPr lang="es-MX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MX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AE6024-2368-4DDB-B2CE-6209BD548BDF}" type="slidenum">
              <a:rPr lang="es-MX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MX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68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>
              <a:solidFill>
                <a:prstClr val="white"/>
              </a:solidFill>
            </a:endParaRPr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-12700" y="-7938"/>
            <a:ext cx="9148763" cy="1108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261" tIns="50632" rIns="101261" bIns="50632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71975" y="-7938"/>
            <a:ext cx="4754563" cy="6794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101261" tIns="50632" rIns="101261" bIns="50632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  <p:grpSp>
        <p:nvGrpSpPr>
          <p:cNvPr id="1029" name="8 Grupo"/>
          <p:cNvGrpSpPr>
            <a:grpSpLocks/>
          </p:cNvGrpSpPr>
          <p:nvPr/>
        </p:nvGrpSpPr>
        <p:grpSpPr bwMode="auto">
          <a:xfrm>
            <a:off x="-22225" y="377825"/>
            <a:ext cx="9166225" cy="550863"/>
            <a:chOff x="-21699" y="234588"/>
            <a:chExt cx="9165699" cy="690252"/>
          </a:xfrm>
        </p:grpSpPr>
        <p:sp>
          <p:nvSpPr>
            <p:cNvPr id="10" name="9 Forma libre"/>
            <p:cNvSpPr>
              <a:spLocks/>
            </p:cNvSpPr>
            <p:nvPr/>
          </p:nvSpPr>
          <p:spPr bwMode="auto">
            <a:xfrm rot="21435692">
              <a:off x="-21699" y="234588"/>
              <a:ext cx="9148238" cy="6902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 rot="21435692">
              <a:off x="-16937" y="312167"/>
              <a:ext cx="9160937" cy="56493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solidFill>
                <a:schemeClr val="accent3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  <p:pic>
        <p:nvPicPr>
          <p:cNvPr id="1030" name="3 Imag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" y="44450"/>
            <a:ext cx="604838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12 CuadroTexto"/>
          <p:cNvSpPr txBox="1">
            <a:spLocks noChangeArrowheads="1"/>
          </p:cNvSpPr>
          <p:nvPr/>
        </p:nvSpPr>
        <p:spPr bwMode="auto">
          <a:xfrm>
            <a:off x="2651125" y="0"/>
            <a:ext cx="3841750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2000" b="1" smtClean="0">
                <a:solidFill>
                  <a:srgbClr val="101B1D"/>
                </a:solidFill>
              </a:rPr>
              <a:t>Movimiento Familiar Cristiano</a:t>
            </a:r>
          </a:p>
        </p:txBody>
      </p:sp>
      <p:sp>
        <p:nvSpPr>
          <p:cNvPr id="1032" name="Text Box 1027"/>
          <p:cNvSpPr txBox="1">
            <a:spLocks noChangeArrowheads="1"/>
          </p:cNvSpPr>
          <p:nvPr/>
        </p:nvSpPr>
        <p:spPr bwMode="auto">
          <a:xfrm>
            <a:off x="1671638" y="365125"/>
            <a:ext cx="5800725" cy="277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s-ES" sz="1200" b="1" smtClean="0">
                <a:solidFill>
                  <a:srgbClr val="101B1D"/>
                </a:solidFill>
              </a:rPr>
              <a:t>“La familia, comunidad de amor, vida y esperanza”.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2476" y="122611"/>
            <a:ext cx="882012" cy="853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812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ctrTitle"/>
          </p:nvPr>
        </p:nvSpPr>
        <p:spPr bwMode="auto">
          <a:xfrm>
            <a:off x="623999" y="476672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3200" b="1" dirty="0" smtClean="0">
                <a:latin typeface="Arial" charset="0"/>
                <a:cs typeface="Arial" charset="0"/>
              </a:rPr>
              <a:t/>
            </a:r>
            <a:br>
              <a:rPr lang="es-MX" sz="3200" b="1" dirty="0" smtClean="0">
                <a:latin typeface="Arial" charset="0"/>
                <a:cs typeface="Arial" charset="0"/>
              </a:rPr>
            </a:br>
            <a:r>
              <a:rPr lang="es-MX" sz="3200" b="1" dirty="0" smtClean="0">
                <a:latin typeface="Arial" charset="0"/>
                <a:cs typeface="Arial" charset="0"/>
              </a:rPr>
              <a:t>SERVICIO INSTITUCIONAL</a:t>
            </a:r>
          </a:p>
        </p:txBody>
      </p:sp>
      <p:sp>
        <p:nvSpPr>
          <p:cNvPr id="21507" name="2 Subtítulo"/>
          <p:cNvSpPr>
            <a:spLocks noGrp="1"/>
          </p:cNvSpPr>
          <p:nvPr>
            <p:ph type="subTitle" idx="1"/>
          </p:nvPr>
        </p:nvSpPr>
        <p:spPr bwMode="auto">
          <a:xfrm>
            <a:off x="713755" y="4797152"/>
            <a:ext cx="7592888" cy="12241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CURSO DE PREPARACIÓN INMEDIATA</a:t>
            </a:r>
          </a:p>
          <a:p>
            <a:r>
              <a:rPr lang="es-MX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AL MATRIMONIO </a:t>
            </a:r>
            <a:r>
              <a:rPr lang="es-MX" sz="36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(CPIM)</a:t>
            </a:r>
          </a:p>
        </p:txBody>
      </p:sp>
      <p:pic>
        <p:nvPicPr>
          <p:cNvPr id="5" name="Picture 5" descr="j0409599"/>
          <p:cNvPicPr>
            <a:picLocks noChangeAspect="1" noChangeArrowheads="1"/>
          </p:cNvPicPr>
          <p:nvPr/>
        </p:nvPicPr>
        <p:blipFill>
          <a:blip r:embed="rId2" cstate="print">
            <a:lum bright="-12000" contrast="20000"/>
          </a:blip>
          <a:srcRect/>
          <a:stretch>
            <a:fillRect/>
          </a:stretch>
        </p:blipFill>
        <p:spPr bwMode="auto">
          <a:xfrm flipH="1">
            <a:off x="3438637" y="1844824"/>
            <a:ext cx="2143125" cy="2810269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6" name="Picture 3" descr="D:\Blanca\Pictures\Microsoft Clip Organizer\j0422233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10714" t="29476" r="23214" b="11573"/>
          <a:stretch>
            <a:fillRect/>
          </a:stretch>
        </p:blipFill>
        <p:spPr bwMode="auto">
          <a:xfrm>
            <a:off x="7308304" y="5284483"/>
            <a:ext cx="1693566" cy="1006985"/>
          </a:xfrm>
          <a:prstGeom prst="rect">
            <a:avLst/>
          </a:prstGeom>
          <a:noFill/>
          <a:effectLst>
            <a:softEdge rad="31750"/>
          </a:effectLst>
        </p:spPr>
      </p:pic>
      <p:sp>
        <p:nvSpPr>
          <p:cNvPr id="8" name="5 CuadroTexto"/>
          <p:cNvSpPr txBox="1">
            <a:spLocks noChangeArrowheads="1"/>
          </p:cNvSpPr>
          <p:nvPr/>
        </p:nvSpPr>
        <p:spPr bwMode="auto">
          <a:xfrm>
            <a:off x="824333" y="6291469"/>
            <a:ext cx="7598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Material desarrollado por Equipo </a:t>
            </a:r>
            <a:r>
              <a:rPr lang="es-MX" sz="1600" dirty="0"/>
              <a:t>Coordinador Nacional </a:t>
            </a:r>
            <a:r>
              <a:rPr lang="es-MX" sz="1600" dirty="0" smtClean="0"/>
              <a:t>de México 2010-2013</a:t>
            </a:r>
          </a:p>
          <a:p>
            <a:pPr algn="ctr"/>
            <a:r>
              <a:rPr lang="es-MX" sz="1600" dirty="0" smtClean="0"/>
              <a:t>Compartido a la Confederación Internacional de </a:t>
            </a:r>
            <a:r>
              <a:rPr lang="es-MX" sz="1600" dirty="0"/>
              <a:t>M</a:t>
            </a:r>
            <a:r>
              <a:rPr lang="es-MX" sz="1600" dirty="0" smtClean="0"/>
              <a:t>ovimientos Familiares Cristianos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20040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/>
          <a:lstStyle/>
          <a:p>
            <a:r>
              <a:rPr lang="es-MX" b="1" dirty="0" smtClean="0">
                <a:solidFill>
                  <a:srgbClr val="2F0680"/>
                </a:solidFill>
              </a:rPr>
              <a:t>TEMAS DEL CURSO</a:t>
            </a:r>
            <a:endParaRPr lang="es-MX" b="1" dirty="0">
              <a:solidFill>
                <a:srgbClr val="2F068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2800" dirty="0" smtClean="0"/>
              <a:t>1.- Conocerse más para amarse mejor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Dinámica: Conociéndonos mejor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2.- Diálogo comunicación profunda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Dinámicas:  a)El diálogo formas correctas e incorrectas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                      b) Inventario prematrimonial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3.- Amor conyugal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Dinámicas:  a) Amor conyugal 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                      b) Reflexión bíblica del amor conyugal</a:t>
            </a:r>
            <a:endParaRPr lang="es-MX" sz="2400" b="1" dirty="0">
              <a:solidFill>
                <a:srgbClr val="7030A0"/>
              </a:solidFill>
            </a:endParaRPr>
          </a:p>
        </p:txBody>
      </p:sp>
      <p:pic>
        <p:nvPicPr>
          <p:cNvPr id="4" name="photoTopLeft" descr="udate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221088"/>
            <a:ext cx="1879630" cy="151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3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127930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 smtClean="0"/>
              <a:t>4.- Sacramento del matrimonio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Dinámicas: a) Rito de la boda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  b) Los novios ante la confesión</a:t>
            </a:r>
          </a:p>
          <a:p>
            <a:pPr marL="0" indent="0">
              <a:buNone/>
            </a:pPr>
            <a:endParaRPr lang="es-MX" sz="2800" dirty="0" smtClean="0"/>
          </a:p>
          <a:p>
            <a:pPr marL="0" indent="0">
              <a:buNone/>
            </a:pPr>
            <a:r>
              <a:rPr lang="es-MX" sz="2800" dirty="0" smtClean="0"/>
              <a:t>5.- La sexualidad al servicio del amor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Dinámicas: a) La sexualidad al servicio del amor</a:t>
            </a:r>
          </a:p>
          <a:p>
            <a:pPr marL="0" indent="0">
              <a:buNone/>
            </a:pPr>
            <a:endParaRPr lang="es-MX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s-MX" sz="2800" dirty="0" smtClean="0"/>
              <a:t>6.- </a:t>
            </a:r>
            <a:r>
              <a:rPr lang="es-MX" sz="2800" dirty="0"/>
              <a:t>P</a:t>
            </a:r>
            <a:r>
              <a:rPr lang="es-MX" sz="2800" dirty="0" smtClean="0"/>
              <a:t>aternidad responsable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Dinámica: a) Paternidad responsable (1era. Parte)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b) Paternidad responsable (continúa)</a:t>
            </a:r>
          </a:p>
        </p:txBody>
      </p:sp>
      <p:pic>
        <p:nvPicPr>
          <p:cNvPr id="4" name="Picture 5" descr="KS66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805262"/>
            <a:ext cx="172878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2" descr="D:\Fotos\1525049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678" y="1196752"/>
            <a:ext cx="1844738" cy="1550442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98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90872" y="9807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MX" sz="2800" dirty="0" smtClean="0"/>
              <a:t>7.- Comunidad de bienes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Dinámica: a) Como distribuir de la manera más correcta un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     salario mínimo.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b) Modelo de presupuesto familiar por mes</a:t>
            </a:r>
          </a:p>
          <a:p>
            <a:pPr marL="0" indent="0">
              <a:buNone/>
            </a:pPr>
            <a:r>
              <a:rPr lang="es-MX" sz="2800" dirty="0" smtClean="0"/>
              <a:t>8.- Ya nos casamos ¿y ahora qué?</a:t>
            </a:r>
          </a:p>
          <a:p>
            <a:pPr marL="0" indent="0">
              <a:buNone/>
            </a:pPr>
            <a:r>
              <a:rPr lang="es-MX" sz="2400" b="1" dirty="0" smtClean="0">
                <a:solidFill>
                  <a:srgbClr val="7030A0"/>
                </a:solidFill>
              </a:rPr>
              <a:t>Dinámica: a) La nueva familia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b) La oración en pareja</a:t>
            </a:r>
          </a:p>
          <a:p>
            <a:pPr marL="0" indent="0">
              <a:buNone/>
            </a:pPr>
            <a:r>
              <a:rPr lang="es-MX" sz="2400" b="1" dirty="0">
                <a:solidFill>
                  <a:srgbClr val="7030A0"/>
                </a:solidFill>
              </a:rPr>
              <a:t> </a:t>
            </a:r>
            <a:r>
              <a:rPr lang="es-MX" sz="2400" b="1" dirty="0" smtClean="0">
                <a:solidFill>
                  <a:srgbClr val="7030A0"/>
                </a:solidFill>
              </a:rPr>
              <a:t>                  c) Carta a los padres</a:t>
            </a:r>
          </a:p>
          <a:p>
            <a:pPr marL="0" indent="0">
              <a:buNone/>
            </a:pPr>
            <a:endParaRPr lang="es-MX" sz="2400" dirty="0"/>
          </a:p>
          <a:p>
            <a:pPr marL="0" indent="0">
              <a:buNone/>
            </a:pPr>
            <a:r>
              <a:rPr lang="es-MX" sz="2800" b="1" dirty="0" smtClean="0">
                <a:solidFill>
                  <a:srgbClr val="00B050"/>
                </a:solidFill>
              </a:rPr>
              <a:t>SESIÓN CON PAPÁS: </a:t>
            </a:r>
            <a:r>
              <a:rPr lang="es-MX" sz="2400" b="1" dirty="0" smtClean="0">
                <a:solidFill>
                  <a:srgbClr val="00B050"/>
                </a:solidFill>
              </a:rPr>
              <a:t>Consejos prácticos a los papás</a:t>
            </a:r>
          </a:p>
          <a:p>
            <a:pPr marL="0" indent="0">
              <a:buNone/>
            </a:pPr>
            <a:r>
              <a:rPr lang="es-MX" sz="2400" dirty="0"/>
              <a:t> </a:t>
            </a:r>
            <a:r>
              <a:rPr lang="es-MX" sz="2400" dirty="0" smtClean="0"/>
              <a:t>                                    Sesión en paralelo al tema 8 de novios</a:t>
            </a:r>
          </a:p>
          <a:p>
            <a:pPr marL="0" indent="0">
              <a:buNone/>
            </a:pPr>
            <a:r>
              <a:rPr lang="es-MX" sz="2400" dirty="0"/>
              <a:t> </a:t>
            </a:r>
            <a:r>
              <a:rPr lang="es-MX" sz="2400" dirty="0" smtClean="0"/>
              <a:t>                                    Duración: 1:45 min</a:t>
            </a:r>
            <a:endParaRPr lang="es-MX" sz="2400" dirty="0"/>
          </a:p>
        </p:txBody>
      </p:sp>
      <p:pic>
        <p:nvPicPr>
          <p:cNvPr id="4" name="Picture 6" descr="D77811cla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996952"/>
            <a:ext cx="12446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78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es-MX" sz="3600" b="1" dirty="0" smtClean="0">
                <a:solidFill>
                  <a:srgbClr val="00B050"/>
                </a:solidFill>
              </a:rPr>
              <a:t>¡NO ES LO MISMO PREPARARSE PARA LA BODA, QUE PREPARARSE PARA EL MATRIMONIO!</a:t>
            </a:r>
            <a:endParaRPr lang="es-MX" sz="3600" b="1" dirty="0">
              <a:solidFill>
                <a:srgbClr val="00B050"/>
              </a:solidFill>
            </a:endParaRPr>
          </a:p>
        </p:txBody>
      </p:sp>
      <p:pic>
        <p:nvPicPr>
          <p:cNvPr id="4098" name="Picture 2" descr="D:\Fotos\stk307122rk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12976"/>
            <a:ext cx="3935474" cy="2885496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5 CuadroTexto"/>
          <p:cNvSpPr txBox="1">
            <a:spLocks noChangeArrowheads="1"/>
          </p:cNvSpPr>
          <p:nvPr/>
        </p:nvSpPr>
        <p:spPr bwMode="auto">
          <a:xfrm>
            <a:off x="824333" y="6291469"/>
            <a:ext cx="75983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1600" dirty="0" smtClean="0"/>
              <a:t>Material desarrollado por Equipo </a:t>
            </a:r>
            <a:r>
              <a:rPr lang="es-MX" sz="1600" dirty="0"/>
              <a:t>Coordinador Nacional </a:t>
            </a:r>
            <a:r>
              <a:rPr lang="es-MX" sz="1600" dirty="0" smtClean="0"/>
              <a:t>de México 2010-2013</a:t>
            </a:r>
          </a:p>
          <a:p>
            <a:pPr algn="ctr"/>
            <a:r>
              <a:rPr lang="es-MX" sz="1600" dirty="0" smtClean="0"/>
              <a:t>Compartido a la Confederación Internacional de </a:t>
            </a:r>
            <a:r>
              <a:rPr lang="es-MX" sz="1600" dirty="0"/>
              <a:t>M</a:t>
            </a:r>
            <a:r>
              <a:rPr lang="es-MX" sz="1600" dirty="0" smtClean="0"/>
              <a:t>ovimientos Familiares Cristianos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362324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 bwMode="auto">
          <a:xfrm>
            <a:off x="251520" y="836712"/>
            <a:ext cx="8712968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es-ES" sz="2400" dirty="0" smtClean="0">
              <a:cs typeface="Arial" charset="0"/>
            </a:endParaRPr>
          </a:p>
          <a:p>
            <a:pPr marL="0" indent="0">
              <a:buClr>
                <a:srgbClr val="00B050"/>
              </a:buClr>
              <a:buNone/>
            </a:pPr>
            <a:r>
              <a:rPr lang="es-ES" sz="2800" b="1" dirty="0" smtClean="0">
                <a:cs typeface="Arial" charset="0"/>
              </a:rPr>
              <a:t>Generales del curso:</a:t>
            </a:r>
          </a:p>
          <a:p>
            <a:r>
              <a:rPr lang="es-MX" sz="2800" dirty="0" smtClean="0">
                <a:cs typeface="Arial" charset="0"/>
              </a:rPr>
              <a:t>8 temas para novios                  </a:t>
            </a:r>
          </a:p>
          <a:p>
            <a:r>
              <a:rPr lang="es-MX" sz="2800" dirty="0" smtClean="0">
                <a:cs typeface="Arial" charset="0"/>
              </a:rPr>
              <a:t>2 horas de duración c/u</a:t>
            </a:r>
          </a:p>
          <a:p>
            <a:r>
              <a:rPr lang="es-MX" sz="2800" dirty="0">
                <a:cs typeface="Arial" charset="0"/>
              </a:rPr>
              <a:t>1</a:t>
            </a:r>
            <a:r>
              <a:rPr lang="es-MX" sz="2800" dirty="0" smtClean="0">
                <a:cs typeface="Arial" charset="0"/>
              </a:rPr>
              <a:t> </a:t>
            </a:r>
            <a:r>
              <a:rPr lang="es-MX" sz="2800" dirty="0" err="1" smtClean="0">
                <a:cs typeface="Arial" charset="0"/>
              </a:rPr>
              <a:t>hrs</a:t>
            </a:r>
            <a:r>
              <a:rPr lang="es-MX" sz="2800" dirty="0" smtClean="0">
                <a:cs typeface="Arial" charset="0"/>
              </a:rPr>
              <a:t>. Tema y 1hrs. Dinámicas aprox.</a:t>
            </a:r>
          </a:p>
          <a:p>
            <a:r>
              <a:rPr lang="es-MX" sz="2800" dirty="0" smtClean="0">
                <a:cs typeface="Arial" charset="0"/>
              </a:rPr>
              <a:t>4 Sesiones de 4 </a:t>
            </a:r>
            <a:r>
              <a:rPr lang="es-MX" sz="2800" dirty="0" err="1" smtClean="0">
                <a:cs typeface="Arial" charset="0"/>
              </a:rPr>
              <a:t>Hrs</a:t>
            </a:r>
            <a:r>
              <a:rPr lang="es-MX" sz="2800" dirty="0" smtClean="0">
                <a:cs typeface="Arial" charset="0"/>
              </a:rPr>
              <a:t>. O puede dividirse</a:t>
            </a:r>
          </a:p>
          <a:p>
            <a:pPr marL="0" indent="0">
              <a:buNone/>
            </a:pPr>
            <a:r>
              <a:rPr lang="es-MX" sz="2800" dirty="0">
                <a:cs typeface="Arial" charset="0"/>
              </a:rPr>
              <a:t> </a:t>
            </a:r>
            <a:r>
              <a:rPr lang="es-MX" sz="2800" dirty="0" smtClean="0">
                <a:cs typeface="Arial" charset="0"/>
              </a:rPr>
              <a:t>    de acuerdo a necesidades.</a:t>
            </a:r>
          </a:p>
          <a:p>
            <a:r>
              <a:rPr lang="es-MX" sz="2800" dirty="0" smtClean="0">
                <a:cs typeface="Arial" charset="0"/>
              </a:rPr>
              <a:t>Dirigido a novios con planes de boda</a:t>
            </a:r>
          </a:p>
          <a:p>
            <a:r>
              <a:rPr lang="es-MX" sz="2800" dirty="0">
                <a:cs typeface="Arial" charset="0"/>
              </a:rPr>
              <a:t>1 sesión para sus papás</a:t>
            </a:r>
            <a:endParaRPr lang="es-MX" sz="2800" dirty="0" smtClean="0">
              <a:cs typeface="Arial" charset="0"/>
            </a:endParaRPr>
          </a:p>
        </p:txBody>
      </p:sp>
      <p:pic>
        <p:nvPicPr>
          <p:cNvPr id="1026" name="Picture 2" descr="D:\Fotos\8311149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772816"/>
            <a:ext cx="2198177" cy="3310508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Marcador de contenido"/>
          <p:cNvSpPr>
            <a:spLocks noGrp="1"/>
          </p:cNvSpPr>
          <p:nvPr>
            <p:ph idx="1"/>
          </p:nvPr>
        </p:nvSpPr>
        <p:spPr bwMode="auto">
          <a:xfrm>
            <a:off x="457200" y="1006475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Clr>
                <a:srgbClr val="00B050"/>
              </a:buClr>
              <a:buNone/>
            </a:pPr>
            <a:r>
              <a:rPr lang="es-ES" sz="2400" b="1" dirty="0" smtClean="0">
                <a:cs typeface="Arial" charset="0"/>
              </a:rPr>
              <a:t>EL SERVICIO CONSTA DE</a:t>
            </a:r>
            <a:r>
              <a:rPr lang="es-ES" sz="2400" dirty="0" smtClean="0">
                <a:cs typeface="Arial" charset="0"/>
              </a:rPr>
              <a:t>: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Manual para facilitadores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000" dirty="0">
                <a:cs typeface="Arial" charset="0"/>
              </a:rPr>
              <a:t>Guía para el facilitador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000" dirty="0">
                <a:cs typeface="Arial" charset="0"/>
              </a:rPr>
              <a:t>Cartas descriptivas de los </a:t>
            </a:r>
            <a:r>
              <a:rPr lang="es-ES" sz="2000" dirty="0" smtClean="0">
                <a:cs typeface="Arial" charset="0"/>
              </a:rPr>
              <a:t>temas</a:t>
            </a:r>
          </a:p>
          <a:p>
            <a:pPr marL="457200" lvl="1" indent="0">
              <a:buClr>
                <a:srgbClr val="00B050"/>
              </a:buClr>
              <a:buNone/>
            </a:pPr>
            <a:r>
              <a:rPr lang="es-ES" sz="2000" dirty="0">
                <a:cs typeface="Arial" charset="0"/>
              </a:rPr>
              <a:t> </a:t>
            </a:r>
            <a:r>
              <a:rPr lang="es-ES" sz="2000" dirty="0" smtClean="0">
                <a:cs typeface="Arial" charset="0"/>
              </a:rPr>
              <a:t>    (como dar los temas)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000" dirty="0" smtClean="0">
                <a:cs typeface="Arial" charset="0"/>
              </a:rPr>
              <a:t>Fuentes de referencias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Cuaderno para novios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000" dirty="0" smtClean="0">
                <a:cs typeface="Arial" charset="0"/>
              </a:rPr>
              <a:t>Resumen de cada tema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000" dirty="0" smtClean="0">
                <a:cs typeface="Arial" charset="0"/>
              </a:rPr>
              <a:t>Dinámicas para trabajarlas ahí mismo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8 Temas en </a:t>
            </a:r>
            <a:r>
              <a:rPr lang="es-ES" sz="2400" dirty="0" err="1" smtClean="0">
                <a:cs typeface="Arial" charset="0"/>
              </a:rPr>
              <a:t>power</a:t>
            </a:r>
            <a:r>
              <a:rPr lang="es-ES" sz="2400" dirty="0" smtClean="0">
                <a:cs typeface="Arial" charset="0"/>
              </a:rPr>
              <a:t> </a:t>
            </a:r>
            <a:r>
              <a:rPr lang="es-ES" sz="2400" dirty="0" err="1" smtClean="0">
                <a:cs typeface="Arial" charset="0"/>
              </a:rPr>
              <a:t>point</a:t>
            </a:r>
            <a:r>
              <a:rPr lang="es-ES" sz="2400" dirty="0" smtClean="0">
                <a:cs typeface="Arial" charset="0"/>
              </a:rPr>
              <a:t> como apoyo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1 Video para el tema de Diálogo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1 Sesión para los papás de los novios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r>
              <a:rPr lang="es-ES" sz="2400" dirty="0" smtClean="0">
                <a:cs typeface="Arial" charset="0"/>
              </a:rPr>
              <a:t>Capacitación a facilitadores con el nuevo material</a:t>
            </a: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es-ES" sz="2400" dirty="0">
              <a:cs typeface="Arial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ü"/>
            </a:pPr>
            <a:endParaRPr lang="es-ES" sz="2400" dirty="0">
              <a:cs typeface="Arial" charset="0"/>
            </a:endParaRPr>
          </a:p>
          <a:p>
            <a:pPr lvl="1"/>
            <a:endParaRPr lang="es-MX" sz="2000" dirty="0" smtClean="0">
              <a:cs typeface="Arial" charset="0"/>
            </a:endParaRPr>
          </a:p>
          <a:p>
            <a:endParaRPr lang="es-MX" sz="2000" dirty="0" smtClean="0">
              <a:cs typeface="Arial" charset="0"/>
            </a:endParaRPr>
          </a:p>
        </p:txBody>
      </p:sp>
      <p:pic>
        <p:nvPicPr>
          <p:cNvPr id="4" name="Picture 3" descr="D19142181891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789040"/>
            <a:ext cx="2090738" cy="140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2050" name="Picture 2" descr="D:\Fotos\1213539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194" y="1268760"/>
            <a:ext cx="2693996" cy="1796420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7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27088" y="1281529"/>
            <a:ext cx="6192837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3600" b="1" dirty="0">
                <a:solidFill>
                  <a:srgbClr val="000099"/>
                </a:solidFill>
              </a:rPr>
              <a:t>PRESENTACIÓN</a:t>
            </a:r>
          </a:p>
          <a:p>
            <a:pPr algn="ctr">
              <a:spcBef>
                <a:spcPct val="50000"/>
              </a:spcBef>
            </a:pPr>
            <a:r>
              <a:rPr lang="es-MX" sz="2800" b="1" dirty="0"/>
              <a:t>El Movimiento Familiar Cristiano Católico, ofrece este Curso de Preparación Inmediata al Matrimonio (CPIM), como una aportación más a los trabajos realizados a favor de la Pastoral Familiar, buscando responder a las necesidades de miles de jóvenes que desean ser felices en su matrimonio y vivir en plenitud su Sacramento</a:t>
            </a:r>
            <a:r>
              <a:rPr lang="es-MX" sz="2800" b="1" dirty="0">
                <a:solidFill>
                  <a:srgbClr val="CC0000"/>
                </a:solidFill>
              </a:rPr>
              <a:t>.</a:t>
            </a:r>
          </a:p>
        </p:txBody>
      </p:sp>
      <p:pic>
        <p:nvPicPr>
          <p:cNvPr id="4099" name="Picture 3" descr="D69925matrimoni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725" y="2997200"/>
            <a:ext cx="1335088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7566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r>
              <a:rPr lang="es-MX" sz="3200" b="1" dirty="0" smtClean="0"/>
              <a:t>OBJETIVOS GENERALES</a:t>
            </a:r>
            <a:endParaRPr lang="es-MX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395536" y="403492"/>
            <a:ext cx="835292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ES_tradnl" dirty="0"/>
              <a:t> </a:t>
            </a:r>
            <a:endParaRPr lang="es-MX" dirty="0"/>
          </a:p>
          <a:p>
            <a:r>
              <a:rPr lang="es-ES_tradnl" dirty="0"/>
              <a:t> </a:t>
            </a:r>
            <a:endParaRPr lang="es-MX" dirty="0"/>
          </a:p>
          <a:p>
            <a:pPr lvl="0" algn="just"/>
            <a:r>
              <a:rPr lang="es-ES_tradnl" sz="2400" dirty="0" smtClean="0"/>
              <a:t>1.- Conocer </a:t>
            </a:r>
            <a:r>
              <a:rPr lang="es-ES_tradnl" sz="2400" dirty="0"/>
              <a:t>y comprender el sacramento del matrimonio, el compromiso y responsabilidad que conlleva, así como sus implicaciones en el contexto humano y espiritual.</a:t>
            </a:r>
            <a:endParaRPr lang="es-MX" sz="2400" dirty="0"/>
          </a:p>
          <a:p>
            <a:pPr algn="just"/>
            <a:r>
              <a:rPr lang="es-ES_tradnl" sz="2400" dirty="0"/>
              <a:t> </a:t>
            </a:r>
            <a:endParaRPr lang="es-MX" sz="2400" dirty="0"/>
          </a:p>
          <a:p>
            <a:pPr lvl="0" algn="just"/>
            <a:r>
              <a:rPr lang="es-ES_tradnl" sz="2400" dirty="0" smtClean="0"/>
              <a:t>2.- Proporcionar </a:t>
            </a:r>
            <a:r>
              <a:rPr lang="es-ES_tradnl" sz="2400" dirty="0"/>
              <a:t>a las parejas de novios conceptos básicos de formación necesarios para vivir su futuro matrimonio de manera congruente con la fe católica.</a:t>
            </a:r>
            <a:endParaRPr lang="es-MX" sz="2400" dirty="0"/>
          </a:p>
          <a:p>
            <a:pPr algn="just"/>
            <a:r>
              <a:rPr lang="es-ES_tradnl" sz="2400" dirty="0"/>
              <a:t> </a:t>
            </a:r>
            <a:endParaRPr lang="es-MX" sz="2400" dirty="0"/>
          </a:p>
          <a:p>
            <a:pPr lvl="0" algn="just"/>
            <a:r>
              <a:rPr lang="es-ES_tradnl" sz="2400" dirty="0" smtClean="0"/>
              <a:t>3.- Proporcionar </a:t>
            </a:r>
            <a:r>
              <a:rPr lang="es-ES_tradnl" sz="2400" dirty="0"/>
              <a:t>a los novios un espacio de reflexión y de diálogo sobre temas relativos al noviazgo y el matrimonio, con el fin de motivarlos y prepararlos para vivir una relación conyugal más feliz y más plena.</a:t>
            </a:r>
            <a:endParaRPr lang="es-MX" sz="2400" dirty="0"/>
          </a:p>
          <a:p>
            <a:pPr algn="just"/>
            <a:r>
              <a:rPr lang="es-ES_tradnl" sz="2400" dirty="0"/>
              <a:t> </a:t>
            </a:r>
            <a:endParaRPr lang="es-MX" sz="2400" dirty="0"/>
          </a:p>
          <a:p>
            <a:pPr lvl="0" algn="just"/>
            <a:r>
              <a:rPr lang="es-ES_tradnl" sz="2400" dirty="0" smtClean="0"/>
              <a:t>4.- Proporcionar </a:t>
            </a:r>
            <a:r>
              <a:rPr lang="es-ES_tradnl" sz="2400" dirty="0"/>
              <a:t>a las parejas de novios las bases para formar una familia integrada y sólida que pueda permanecer unida</a:t>
            </a:r>
            <a:r>
              <a:rPr lang="es-ES_tradnl" sz="2400" dirty="0" smtClean="0"/>
              <a:t>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214486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17848"/>
            <a:ext cx="8229600" cy="1143000"/>
          </a:xfrm>
        </p:spPr>
        <p:txBody>
          <a:bodyPr/>
          <a:lstStyle/>
          <a:p>
            <a:r>
              <a:rPr lang="es-MX" sz="3200" b="1" dirty="0" smtClean="0"/>
              <a:t>DEFINICIÓN DE MATRIMONIO</a:t>
            </a:r>
            <a:endParaRPr lang="es-MX" sz="3200" b="1" dirty="0"/>
          </a:p>
        </p:txBody>
      </p:sp>
      <p:pic>
        <p:nvPicPr>
          <p:cNvPr id="4" name="Picture 5" descr="foto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316013"/>
            <a:ext cx="2075645" cy="2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2 Rectángulo"/>
          <p:cNvSpPr/>
          <p:nvPr/>
        </p:nvSpPr>
        <p:spPr>
          <a:xfrm>
            <a:off x="467544" y="1484784"/>
            <a:ext cx="62646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El matrimonio, según el diccionario de la Real Academia Española, es:</a:t>
            </a:r>
          </a:p>
          <a:p>
            <a:endParaRPr lang="es-MX" sz="2800" dirty="0" smtClean="0"/>
          </a:p>
          <a:p>
            <a:pPr lvl="0"/>
            <a:r>
              <a:rPr lang="es-ES_tradnl" sz="2800" dirty="0" smtClean="0"/>
              <a:t>“Unión de hombre y mujer concertada mediante determinados ritos o formalidades legales”.</a:t>
            </a:r>
          </a:p>
          <a:p>
            <a:pPr lvl="0"/>
            <a:endParaRPr lang="es-MX" sz="2800" dirty="0" smtClean="0"/>
          </a:p>
          <a:p>
            <a:r>
              <a:rPr lang="es-ES_tradnl" sz="2800" dirty="0" smtClean="0"/>
              <a:t>“En el catolicismo, es el sacramento por el cual el hombre y la mujer se ligan perpetuamente con arreglo a las prescripciones de la Iglesia”.</a:t>
            </a:r>
            <a:r>
              <a:rPr lang="es-MX" sz="2800" dirty="0" smtClean="0"/>
              <a:t> </a:t>
            </a:r>
            <a:endParaRPr lang="es-MX" i="1" dirty="0" smtClean="0"/>
          </a:p>
        </p:txBody>
      </p:sp>
    </p:spTree>
    <p:extLst>
      <p:ext uri="{BB962C8B-B14F-4D97-AF65-F5344CB8AC3E}">
        <p14:creationId xmlns:p14="http://schemas.microsoft.com/office/powerpoint/2010/main" val="29335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16088" y="1322388"/>
            <a:ext cx="568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1800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0" y="1268760"/>
            <a:ext cx="72009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800" b="1" dirty="0" smtClean="0">
                <a:solidFill>
                  <a:srgbClr val="000099"/>
                </a:solidFill>
              </a:rPr>
              <a:t>                  </a:t>
            </a:r>
            <a:endParaRPr lang="es-MX" sz="2800" b="1" dirty="0">
              <a:solidFill>
                <a:srgbClr val="000099"/>
              </a:solidFill>
            </a:endParaRP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s-MX" sz="2600" b="1" dirty="0">
                <a:solidFill>
                  <a:srgbClr val="660033"/>
                </a:solidFill>
              </a:rPr>
              <a:t>Es un curso para parejas de Novios próximas a casarse, que ya tienen fecha de Boda.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s-MX" sz="2600" b="1" dirty="0">
                <a:solidFill>
                  <a:srgbClr val="008000"/>
                </a:solidFill>
              </a:rPr>
              <a:t>Con duración de 4 sesiones y se reúnen en los salones de la Parroquia los domingos generalmente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s-MX" sz="2600" b="1" dirty="0">
                <a:solidFill>
                  <a:srgbClr val="CC0000"/>
                </a:solidFill>
              </a:rPr>
              <a:t>Se forman grupos de varias parejas coordinadas por matrimonios del MFC mismos que imparten los temas</a:t>
            </a:r>
          </a:p>
          <a:p>
            <a:pPr lvl="1" algn="just">
              <a:spcBef>
                <a:spcPct val="50000"/>
              </a:spcBef>
              <a:buFontTx/>
              <a:buChar char="•"/>
            </a:pPr>
            <a:r>
              <a:rPr lang="es-MX" sz="2600" b="1" dirty="0">
                <a:solidFill>
                  <a:srgbClr val="0033CC"/>
                </a:solidFill>
              </a:rPr>
              <a:t>Es un requisito que pide la Iglesia Católica para casar a la pareja Sacramentalmente</a:t>
            </a:r>
            <a:endParaRPr lang="es-ES" sz="2600" b="1" dirty="0">
              <a:solidFill>
                <a:srgbClr val="0033CC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827584" y="908720"/>
            <a:ext cx="7402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/>
              <a:t>¿Qué ES EL CURSO DE PREPARACIÓN INMEDIATA</a:t>
            </a:r>
          </a:p>
          <a:p>
            <a:r>
              <a:rPr lang="es-MX" sz="2800" b="1" dirty="0"/>
              <a:t> </a:t>
            </a:r>
            <a:r>
              <a:rPr lang="es-MX" sz="2800" b="1" dirty="0" smtClean="0"/>
              <a:t>                        AL MATRIMONIO?</a:t>
            </a:r>
            <a:endParaRPr lang="es-MX" sz="2800" b="1" dirty="0"/>
          </a:p>
        </p:txBody>
      </p:sp>
      <p:pic>
        <p:nvPicPr>
          <p:cNvPr id="3074" name="Picture 2" descr="D:\Fotos\13501287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622" y="2780928"/>
            <a:ext cx="1704972" cy="2557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27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/>
          <a:lstStyle/>
          <a:p>
            <a:r>
              <a:rPr lang="es-MX" sz="3200" b="1" dirty="0" smtClean="0"/>
              <a:t>BENEFICIOS PARA LOS NOVIOS</a:t>
            </a:r>
            <a:endParaRPr lang="es-MX" sz="3200" b="1" dirty="0"/>
          </a:p>
        </p:txBody>
      </p:sp>
      <p:pic>
        <p:nvPicPr>
          <p:cNvPr id="6" name="Picture 4" descr="D13283fidelida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780928"/>
            <a:ext cx="1261740" cy="1948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" name="6 Rectángulo"/>
          <p:cNvSpPr/>
          <p:nvPr/>
        </p:nvSpPr>
        <p:spPr>
          <a:xfrm>
            <a:off x="539552" y="1928590"/>
            <a:ext cx="662473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b="1" dirty="0">
                <a:solidFill>
                  <a:srgbClr val="006600"/>
                </a:solidFill>
              </a:rPr>
              <a:t>Motiva a los Novios a desear vivir plenamente su amor conyugal.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b="1" dirty="0" smtClean="0">
                <a:solidFill>
                  <a:srgbClr val="663300"/>
                </a:solidFill>
              </a:rPr>
              <a:t>Promueve </a:t>
            </a:r>
            <a:r>
              <a:rPr lang="es-MX" sz="2800" b="1" dirty="0">
                <a:solidFill>
                  <a:srgbClr val="663300"/>
                </a:solidFill>
              </a:rPr>
              <a:t>a que pongan en juego todas sus capacidades: intelectuales, afectivas y su </a:t>
            </a:r>
            <a:r>
              <a:rPr lang="es-MX" sz="2800" b="1" dirty="0" smtClean="0">
                <a:solidFill>
                  <a:srgbClr val="663300"/>
                </a:solidFill>
              </a:rPr>
              <a:t>voluntad, en esta gran decisión.</a:t>
            </a:r>
            <a:endParaRPr lang="es-MX" sz="2800" b="1" dirty="0">
              <a:solidFill>
                <a:srgbClr val="663300"/>
              </a:solidFill>
            </a:endParaRP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b="1" dirty="0">
                <a:solidFill>
                  <a:srgbClr val="993366"/>
                </a:solidFill>
              </a:rPr>
              <a:t>Motiva a comprobar si la atracción se ha ido transformando en amor verdadero.</a:t>
            </a:r>
          </a:p>
          <a:p>
            <a:pPr algn="just">
              <a:spcBef>
                <a:spcPct val="50000"/>
              </a:spcBef>
              <a:buFontTx/>
              <a:buChar char="•"/>
            </a:pPr>
            <a:r>
              <a:rPr lang="es-MX" sz="2800" b="1" dirty="0" smtClean="0">
                <a:solidFill>
                  <a:srgbClr val="003366"/>
                </a:solidFill>
              </a:rPr>
              <a:t>Facilita el que </a:t>
            </a:r>
            <a:r>
              <a:rPr lang="es-MX" sz="2800" b="1" dirty="0">
                <a:solidFill>
                  <a:srgbClr val="003366"/>
                </a:solidFill>
              </a:rPr>
              <a:t>uno al otro se descubran, para conocerse, aceptarse y comprenderse.</a:t>
            </a:r>
            <a:endParaRPr lang="es-ES" sz="2800" b="1" dirty="0">
              <a:solidFill>
                <a:srgbClr val="0033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60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16088" y="1322388"/>
            <a:ext cx="568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MX" sz="1800">
              <a:latin typeface="Tahoma" pitchFamily="34" charset="0"/>
            </a:endParaRP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1880143" y="1331615"/>
            <a:ext cx="6913438" cy="5193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75000"/>
              </a:lnSpc>
              <a:spcBef>
                <a:spcPct val="50000"/>
              </a:spcBef>
            </a:pPr>
            <a:r>
              <a:rPr lang="es-MX" sz="3600" b="1" dirty="0"/>
              <a:t>ACTITUDES DE LOS NOVIOS PARA LOGRAR LOS </a:t>
            </a:r>
            <a:r>
              <a:rPr lang="es-MX" sz="3600" b="1" dirty="0" smtClean="0"/>
              <a:t>OBJETIVOS</a:t>
            </a:r>
            <a:endParaRPr lang="es-MX" sz="3600" b="1" dirty="0"/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s-MX" sz="3000" b="1" dirty="0" smtClean="0">
                <a:solidFill>
                  <a:srgbClr val="003300"/>
                </a:solidFill>
              </a:rPr>
              <a:t>Tener </a:t>
            </a:r>
            <a:r>
              <a:rPr lang="es-MX" sz="3000" b="1" dirty="0">
                <a:solidFill>
                  <a:srgbClr val="003300"/>
                </a:solidFill>
              </a:rPr>
              <a:t>interés y participación en todos los temas y dinámicas.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s-MX" sz="3000" b="1" dirty="0">
                <a:solidFill>
                  <a:srgbClr val="00B050"/>
                </a:solidFill>
              </a:rPr>
              <a:t>Atención en las exposiciones de los temas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s-MX" sz="3000" b="1" dirty="0">
                <a:solidFill>
                  <a:srgbClr val="333399"/>
                </a:solidFill>
              </a:rPr>
              <a:t>Reflexionar los temas en pareja, no por separado.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s-MX" sz="3000" b="1" dirty="0" smtClean="0">
                <a:solidFill>
                  <a:srgbClr val="CC0000"/>
                </a:solidFill>
              </a:rPr>
              <a:t>Disposición para terminar alguna reflexión o ejercicio en casa.</a:t>
            </a:r>
            <a:endParaRPr lang="es-MX" sz="3000" b="1" dirty="0">
              <a:solidFill>
                <a:srgbClr val="CC0000"/>
              </a:solidFill>
            </a:endParaRP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s-MX" sz="3000" b="1" dirty="0">
                <a:solidFill>
                  <a:srgbClr val="003366"/>
                </a:solidFill>
              </a:rPr>
              <a:t>Diálogo </a:t>
            </a:r>
            <a:r>
              <a:rPr lang="es-MX" sz="3000" b="1" dirty="0" smtClean="0">
                <a:solidFill>
                  <a:srgbClr val="003366"/>
                </a:solidFill>
              </a:rPr>
              <a:t>sincero y honesto </a:t>
            </a:r>
            <a:r>
              <a:rPr lang="es-MX" sz="3000" b="1" dirty="0">
                <a:solidFill>
                  <a:srgbClr val="003366"/>
                </a:solidFill>
              </a:rPr>
              <a:t>con su pareja.</a:t>
            </a:r>
            <a:r>
              <a:rPr lang="es-MX" sz="3000" b="1" dirty="0">
                <a:solidFill>
                  <a:srgbClr val="003300"/>
                </a:solidFill>
              </a:rPr>
              <a:t>  </a:t>
            </a:r>
          </a:p>
        </p:txBody>
      </p:sp>
      <p:pic>
        <p:nvPicPr>
          <p:cNvPr id="10244" name="Picture 6" descr="D30291pregunt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205038"/>
            <a:ext cx="1382712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33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Tema de Office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693</Words>
  <Application>Microsoft Office PowerPoint</Application>
  <PresentationFormat>Presentación en pantalla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2_Tema de Office</vt:lpstr>
      <vt:lpstr> SERVICIO INSTITUCIONAL</vt:lpstr>
      <vt:lpstr>Presentación de PowerPoint</vt:lpstr>
      <vt:lpstr>Presentación de PowerPoint</vt:lpstr>
      <vt:lpstr>Presentación de PowerPoint</vt:lpstr>
      <vt:lpstr>OBJETIVOS GENERALES</vt:lpstr>
      <vt:lpstr>DEFINICIÓN DE MATRIMONIO</vt:lpstr>
      <vt:lpstr>Presentación de PowerPoint</vt:lpstr>
      <vt:lpstr>BENEFICIOS PARA LOS NOVIOS</vt:lpstr>
      <vt:lpstr>Presentación de PowerPoint</vt:lpstr>
      <vt:lpstr>TEMAS DEL CURSO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para el Amor Conócete, ama y se feliz</dc:title>
  <dc:creator>Nora Elizondo</dc:creator>
  <cp:lastModifiedBy>maria elena</cp:lastModifiedBy>
  <cp:revision>72</cp:revision>
  <dcterms:created xsi:type="dcterms:W3CDTF">2013-01-31T23:13:33Z</dcterms:created>
  <dcterms:modified xsi:type="dcterms:W3CDTF">2013-10-07T18:55:29Z</dcterms:modified>
</cp:coreProperties>
</file>